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2/21/2021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8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2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0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2/21/2021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9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82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64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2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7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2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7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2/21/2021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27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5" r:id="rId8"/>
    <p:sldLayoutId id="2147483752" r:id="rId9"/>
    <p:sldLayoutId id="2147483753" r:id="rId10"/>
    <p:sldLayoutId id="214748375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37FDDF72-DE39-4F99-A3C1-DD9D7815D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E4ECE80-3AD1-450C-B62A-98788F193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DE721B-945A-4CF1-9993-C6AB0E7F8B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33321" r="-2" b="-2"/>
          <a:stretch/>
        </p:blipFill>
        <p:spPr>
          <a:xfrm>
            <a:off x="20" y="10"/>
            <a:ext cx="6095980" cy="6856614"/>
          </a:xfrm>
          <a:prstGeom prst="rect">
            <a:avLst/>
          </a:prstGeom>
        </p:spPr>
      </p:pic>
      <p:pic>
        <p:nvPicPr>
          <p:cNvPr id="5" name="Obraz 5">
            <a:extLst>
              <a:ext uri="{FF2B5EF4-FFF2-40B4-BE49-F238E27FC236}">
                <a16:creationId xmlns:a16="http://schemas.microsoft.com/office/drawing/2014/main" id="{80209CDA-B457-4476-990C-6B6C55ED79E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0000"/>
          </a:blip>
          <a:srcRect l="2006" r="3" b="3"/>
          <a:stretch/>
        </p:blipFill>
        <p:spPr>
          <a:xfrm>
            <a:off x="6094418" y="10"/>
            <a:ext cx="6097582" cy="6856614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7E0BD6BA-AC5F-41D8-B6B1-5D293D98B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6951981" y="0"/>
            <a:ext cx="5236971" cy="6858001"/>
            <a:chOff x="6951981" y="0"/>
            <a:chExt cx="5236971" cy="6858001"/>
          </a:xfrm>
        </p:grpSpPr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04EB65F9-0754-401F-857A-869F31CFB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4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951981" y="692703"/>
              <a:ext cx="5236971" cy="6165298"/>
            </a:xfrm>
            <a:prstGeom prst="rect">
              <a:avLst/>
            </a:prstGeom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37EEF00B-092B-4DEB-948D-0128E8A35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alphaModFix amt="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54" b="19117"/>
            <a:stretch/>
          </p:blipFill>
          <p:spPr>
            <a:xfrm rot="16200000" flipH="1">
              <a:off x="7618603" y="-373126"/>
              <a:ext cx="4197223" cy="4943475"/>
            </a:xfrm>
            <a:prstGeom prst="rect">
              <a:avLst/>
            </a:prstGeom>
          </p:spPr>
        </p:pic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anchor="b">
            <a:normAutofit/>
          </a:bodyPr>
          <a:lstStyle/>
          <a:p>
            <a:r>
              <a:rPr lang="pl-PL" sz="5200">
                <a:solidFill>
                  <a:srgbClr val="FFFFFF"/>
                </a:solidFill>
                <a:cs typeface="Calibri Light"/>
              </a:rPr>
              <a:t>Międzynarodowy Dzień Języka Ojczystego</a:t>
            </a:r>
            <a:endParaRPr lang="pl-PL" sz="5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2748806-3AF5-4078-830A-C1F26BF1B2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F991FCB-5132-414C-B377-526F56121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CBF7FFBF-439E-4CD7-A197-1A871870A6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4397" r="1824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F23DAFF7-4C98-4E0E-8986-198D54B6C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00600" y="-533400"/>
            <a:ext cx="6858000" cy="7924800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6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84A6B0F-62D0-452D-8D9C-817A04F81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1820" y="2549924"/>
            <a:ext cx="8552467" cy="412895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ea typeface="+mj-lt"/>
                <a:cs typeface="+mj-lt"/>
              </a:rPr>
              <a:t>Święto upamiętnia wydarzenia w mieście Dhace (obecnie stolica Bangladeszu), gdzie w 1952 roku pięciu studentów uniwersytetu zginęło podczas pokojowej demonstracji, w trakcie której domagali się nadania językowi bengalskiemu statusu jednego z dwóch języków urzędowych w Bengalu Wschodnim, należącym wówczas do Pakistanu.</a:t>
            </a:r>
            <a:endParaRPr lang="pl-PL" sz="2400" b="1">
              <a:solidFill>
                <a:schemeClr val="accent1">
                  <a:lumMod val="75000"/>
                </a:schemeClr>
              </a:solidFill>
              <a:cs typeface="Sabon Next LT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5C4202C-7C96-4B3A-BCFB-741394774B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5178" y="4456143"/>
            <a:ext cx="4958128" cy="1765055"/>
          </a:xfrm>
        </p:spPr>
        <p:txBody>
          <a:bodyPr anchor="t">
            <a:normAutofit/>
          </a:bodyPr>
          <a:lstStyle/>
          <a:p>
            <a:pPr algn="l"/>
            <a:endParaRPr lang="pl-PL" sz="2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534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E61FBD7-E37C-4B38-BE44-A6D4978D7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2BFCFE-FD78-4EDF-BEFE-CC444DC5F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7102190-C0A1-4788-99F6-6A2F54444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0"/>
            <a:ext cx="7724071" cy="6858000"/>
            <a:chOff x="4464881" y="0"/>
            <a:chExt cx="7724071" cy="685800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2821F602-B65F-4D39-86B7-9ED5C1735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A5465FF-E08C-4ECD-9AE2-1D48873ECC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8B5FAB37-BB0D-41A8-A5C8-65ADE0F008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228" y="685800"/>
            <a:ext cx="108204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AB6756E-2E5D-4620-8803-7244997E83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223" y="1066800"/>
            <a:ext cx="5367527" cy="2833528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pl-PL" sz="3400" dirty="0">
                <a:ea typeface="+mj-lt"/>
                <a:cs typeface="+mj-lt"/>
              </a:rPr>
              <a:t>Dzień ten ma na celu podkreślenie różnorodności językowej świata, zwrócenie uwagi na języki zagrożone </a:t>
            </a:r>
            <a:br>
              <a:rPr lang="pl-PL" sz="3400" dirty="0">
                <a:ea typeface="+mj-lt"/>
                <a:cs typeface="+mj-lt"/>
              </a:rPr>
            </a:br>
            <a:r>
              <a:rPr lang="pl-PL" sz="3400" dirty="0">
                <a:ea typeface="+mj-lt"/>
                <a:cs typeface="+mj-lt"/>
              </a:rPr>
              <a:t>i ginące.</a:t>
            </a:r>
            <a:endParaRPr lang="pl-PL" sz="3400" dirty="0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2AD2BA29-04A3-43B6-AFEB-D37E585B4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6827" y="1615355"/>
            <a:ext cx="4125186" cy="3650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864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2748806-3AF5-4078-830A-C1F26BF1B2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991FCB-5132-414C-B377-526F56121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" name="Obraz 4" descr="Obraz zawierający zawody lekkoatletyczne, sport&#10;&#10;Opis wygenerowany automatycznie">
            <a:extLst>
              <a:ext uri="{FF2B5EF4-FFF2-40B4-BE49-F238E27FC236}">
                <a16:creationId xmlns:a16="http://schemas.microsoft.com/office/drawing/2014/main" id="{586D810D-7ABD-4E55-A2D4-9AB750D21A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5176" b="2561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23DAFF7-4C98-4E0E-8986-198D54B6C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00600" y="-533400"/>
            <a:ext cx="6858000" cy="7924800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6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32FE3FC-F84E-4716-B451-19DE91E527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102" y="3096261"/>
            <a:ext cx="5518844" cy="37551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ea typeface="+mj-lt"/>
                <a:cs typeface="+mj-lt"/>
              </a:rPr>
              <a:t>Na całym świecie po polsku mówi około… 50 mln ludzi! Oczywiście większość z nich mieszka w Polsce, ale duże polskojęzyczne społeczności znajdziemy również m.in. </a:t>
            </a:r>
            <a:br>
              <a:rPr lang="pl-PL" sz="2800" b="1" dirty="0">
                <a:solidFill>
                  <a:schemeClr val="accent1">
                    <a:lumMod val="75000"/>
                  </a:schemeClr>
                </a:solidFill>
                <a:ea typeface="+mj-lt"/>
                <a:cs typeface="+mj-lt"/>
              </a:rPr>
            </a:b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ea typeface="+mj-lt"/>
                <a:cs typeface="+mj-lt"/>
              </a:rPr>
              <a:t>w USA, Kanadzie, Wielkiej Brytanii, Izraelu, Argentynie, Brazylii i Białorusi.</a:t>
            </a:r>
            <a:endParaRPr lang="pl-PL" sz="2800" b="1" dirty="0">
              <a:solidFill>
                <a:schemeClr val="accent1">
                  <a:lumMod val="75000"/>
                </a:schemeClr>
              </a:solidFill>
              <a:cs typeface="Sabon Next LT"/>
            </a:endParaRPr>
          </a:p>
        </p:txBody>
      </p:sp>
    </p:spTree>
    <p:extLst>
      <p:ext uri="{BB962C8B-B14F-4D97-AF65-F5344CB8AC3E}">
        <p14:creationId xmlns:p14="http://schemas.microsoft.com/office/powerpoint/2010/main" val="3894270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10E06F9-9F12-4D1B-92C0-4B30818D0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A29CF3-8B8B-4DDF-A19B-72E0059DD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31ACC7F-6751-4ACE-84B7-319D7B5E5A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744909"/>
            <a:ext cx="5562600" cy="2607891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pl-PL" sz="3400">
                <a:ea typeface="+mj-lt"/>
                <a:cs typeface="+mj-lt"/>
              </a:rPr>
              <a:t>Język polski należy do grupy języków słowiańskich, podobnie jak rosyjski, ukraiński, czeski czy serbski.</a:t>
            </a:r>
            <a:endParaRPr lang="pl-PL" sz="34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96D671-CB09-4A40-87DE-E5042068B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8167025" y="76200"/>
            <a:ext cx="3997615" cy="6816079"/>
            <a:chOff x="8059620" y="41922"/>
            <a:chExt cx="3997615" cy="6816077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21A0628A-CD3B-450E-BF5A-04678A41E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818" b="17291"/>
            <a:stretch/>
          </p:blipFill>
          <p:spPr>
            <a:xfrm flipH="1">
              <a:off x="8059620" y="1345934"/>
              <a:ext cx="3997615" cy="5512065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E96386AA-8B39-4EAE-8E84-F62C12CCE9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0690"/>
            <a:stretch/>
          </p:blipFill>
          <p:spPr>
            <a:xfrm>
              <a:off x="8915400" y="41922"/>
              <a:ext cx="3141835" cy="6816077"/>
            </a:xfrm>
            <a:prstGeom prst="rect">
              <a:avLst/>
            </a:prstGeom>
          </p:spPr>
        </p:pic>
      </p:grpSp>
      <p:pic>
        <p:nvPicPr>
          <p:cNvPr id="4" name="Obraz 4">
            <a:extLst>
              <a:ext uri="{FF2B5EF4-FFF2-40B4-BE49-F238E27FC236}">
                <a16:creationId xmlns:a16="http://schemas.microsoft.com/office/drawing/2014/main" id="{5228EFDF-0E31-4E98-9048-6865C591F4F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r="3" b="10253"/>
          <a:stretch/>
        </p:blipFill>
        <p:spPr>
          <a:xfrm>
            <a:off x="6671775" y="891938"/>
            <a:ext cx="5046291" cy="5046291"/>
          </a:xfrm>
          <a:custGeom>
            <a:avLst/>
            <a:gdLst/>
            <a:ahLst/>
            <a:cxnLst/>
            <a:rect l="l" t="t" r="r" b="b"/>
            <a:pathLst>
              <a:path w="4800600" h="4800600">
                <a:moveTo>
                  <a:pt x="2400300" y="0"/>
                </a:moveTo>
                <a:cubicBezTo>
                  <a:pt x="3725949" y="0"/>
                  <a:pt x="4800600" y="1074651"/>
                  <a:pt x="4800600" y="2400300"/>
                </a:cubicBezTo>
                <a:cubicBezTo>
                  <a:pt x="4800600" y="3725949"/>
                  <a:pt x="3725949" y="4800600"/>
                  <a:pt x="2400300" y="4800600"/>
                </a:cubicBezTo>
                <a:cubicBezTo>
                  <a:pt x="1074651" y="4800600"/>
                  <a:pt x="0" y="3725949"/>
                  <a:pt x="0" y="2400300"/>
                </a:cubicBezTo>
                <a:cubicBezTo>
                  <a:pt x="0" y="1074651"/>
                  <a:pt x="1074651" y="0"/>
                  <a:pt x="240030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39411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E61FBD7-E37C-4B38-BE44-A6D4978D7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2BFCFE-FD78-4EDF-BEFE-CC444DC5F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7102190-C0A1-4788-99F6-6A2F54444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0"/>
            <a:ext cx="7724071" cy="6858000"/>
            <a:chOff x="4464881" y="0"/>
            <a:chExt cx="7724071" cy="6858000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2821F602-B65F-4D39-86B7-9ED5C1735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6A5465FF-E08C-4ECD-9AE2-1D48873ECC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8B5FAB37-BB0D-41A8-A5C8-65ADE0F008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228" y="685800"/>
            <a:ext cx="108204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E0EB357-FF1A-4D7B-BCA5-A31937832A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223" y="894272"/>
            <a:ext cx="5367527" cy="3293603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pl-PL" sz="2800" dirty="0">
                <a:ea typeface="+mj-lt"/>
                <a:cs typeface="+mj-lt"/>
              </a:rPr>
              <a:t>Polski alfabet jak większość alfabetów krajów europejskich powstał na bazie alfabetu łacińskiego i składa się z 32 liter. Dziewięć z nich nie znajdziemy jednak w żadnym innym alfabecie…                                      Są to: ą, ć, ę, ł, ń, ó, ś, ż, ź. </a:t>
            </a:r>
            <a:endParaRPr lang="pl-PL" sz="2800" dirty="0">
              <a:cs typeface="Sabon Next LT"/>
            </a:endParaRPr>
          </a:p>
        </p:txBody>
      </p:sp>
      <p:pic>
        <p:nvPicPr>
          <p:cNvPr id="8" name="Obraz 8">
            <a:extLst>
              <a:ext uri="{FF2B5EF4-FFF2-40B4-BE49-F238E27FC236}">
                <a16:creationId xmlns:a16="http://schemas.microsoft.com/office/drawing/2014/main" id="{AC3DBAE2-B9EA-4341-A670-AB2C76FD71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3620" y="1483899"/>
            <a:ext cx="4628393" cy="353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702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2748806-3AF5-4078-830A-C1F26BF1B2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991FCB-5132-414C-B377-526F56121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E3EFBC6C-76E3-461D-B089-3072E5404E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7258" b="799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23DAFF7-4C98-4E0E-8986-198D54B6C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0" y="0"/>
            <a:ext cx="6858000" cy="6858000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6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BC81792-90CD-4BAD-B550-C370547286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-780000">
            <a:off x="4094753" y="731702"/>
            <a:ext cx="2815902" cy="375514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pl-PL" sz="2400" dirty="0">
                <a:ea typeface="+mj-lt"/>
                <a:cs typeface="+mj-lt"/>
              </a:rPr>
              <a:t>Pierwsze znane pełne zdanie po polsku pochodzi z Księgi Henrykowskiej z 1270 roku i dotyczy opisu życia  codziennego w ówczesnych czasach. Mąż mówi do żony: „Daj, </a:t>
            </a:r>
            <a:r>
              <a:rPr lang="pl-PL" sz="2400" dirty="0" err="1">
                <a:ea typeface="+mj-lt"/>
                <a:cs typeface="+mj-lt"/>
              </a:rPr>
              <a:t>ać</a:t>
            </a:r>
            <a:r>
              <a:rPr lang="pl-PL" sz="2400" dirty="0">
                <a:ea typeface="+mj-lt"/>
                <a:cs typeface="+mj-lt"/>
              </a:rPr>
              <a:t> ja </a:t>
            </a:r>
            <a:r>
              <a:rPr lang="pl-PL" sz="2400" dirty="0" err="1">
                <a:ea typeface="+mj-lt"/>
                <a:cs typeface="+mj-lt"/>
              </a:rPr>
              <a:t>pobruszę</a:t>
            </a:r>
            <a:r>
              <a:rPr lang="pl-PL" sz="2400" dirty="0">
                <a:ea typeface="+mj-lt"/>
                <a:cs typeface="+mj-lt"/>
              </a:rPr>
              <a:t>, a ty </a:t>
            </a:r>
            <a:r>
              <a:rPr lang="pl-PL" sz="2400" dirty="0" err="1">
                <a:ea typeface="+mj-lt"/>
                <a:cs typeface="+mj-lt"/>
              </a:rPr>
              <a:t>poczywaj</a:t>
            </a:r>
            <a:r>
              <a:rPr lang="pl-PL" sz="2400" dirty="0">
                <a:ea typeface="+mj-lt"/>
                <a:cs typeface="+mj-lt"/>
              </a:rPr>
              <a:t>” </a:t>
            </a:r>
            <a:endParaRPr lang="pl-PL" sz="2400" dirty="0">
              <a:cs typeface="Sabon Next LT"/>
            </a:endParaRPr>
          </a:p>
        </p:txBody>
      </p:sp>
    </p:spTree>
    <p:extLst>
      <p:ext uri="{BB962C8B-B14F-4D97-AF65-F5344CB8AC3E}">
        <p14:creationId xmlns:p14="http://schemas.microsoft.com/office/powerpoint/2010/main" val="1585363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E61FBD7-E37C-4B38-BE44-A6D4978D7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2BFCFE-FD78-4EDF-BEFE-CC444DC5F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7102190-C0A1-4788-99F6-6A2F54444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0"/>
            <a:ext cx="7724071" cy="6858000"/>
            <a:chOff x="4464881" y="0"/>
            <a:chExt cx="7724071" cy="685800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2821F602-B65F-4D39-86B7-9ED5C1735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A5465FF-E08C-4ECD-9AE2-1D48873ECC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8B5FAB37-BB0D-41A8-A5C8-65ADE0F008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228" y="685800"/>
            <a:ext cx="108204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DA78B1B-01B2-48FE-A81E-CF9E31F7D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223" y="1066800"/>
            <a:ext cx="5367527" cy="2833528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pl-PL" sz="3400" dirty="0">
                <a:ea typeface="+mj-lt"/>
                <a:cs typeface="+mj-lt"/>
              </a:rPr>
              <a:t>Polacy uwielbiają zdrabniać słowa: kawusia z mleczkiem, herbatka z cytrynką, 2 kilo ziemniaczków,  milusi         koteczek…</a:t>
            </a:r>
            <a:endParaRPr lang="pl-PL" sz="3400" dirty="0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E86AE5B6-9308-4E75-9207-6788DDAE93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6827" y="1518434"/>
            <a:ext cx="4125186" cy="384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176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37FDDF72-DE39-4F99-A3C1-DD9D7815D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5E4ECE80-3AD1-450C-B62A-98788F193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4C185030-9FF5-4E77-8922-E028102267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30553" r="-1" b="-1"/>
          <a:stretch/>
        </p:blipFill>
        <p:spPr>
          <a:xfrm>
            <a:off x="3048" y="10"/>
            <a:ext cx="12188952" cy="6856614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68B79354-1CE7-4AA1-B61E-985F4A4474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anchor="b">
            <a:normAutofit/>
          </a:bodyPr>
          <a:lstStyle/>
          <a:p>
            <a:r>
              <a:rPr lang="pl-PL" sz="5200" b="1">
                <a:solidFill>
                  <a:srgbClr val="FFFFFF"/>
                </a:solidFill>
                <a:cs typeface="Sabon Next LT"/>
              </a:rPr>
              <a:t>Dziękuje za wysłuchanie tych ciekawostek i informacji</a:t>
            </a:r>
            <a:r>
              <a:rPr lang="pl-PL" sz="5200">
                <a:solidFill>
                  <a:srgbClr val="FFFFFF"/>
                </a:solidFill>
                <a:cs typeface="Sabon Next LT"/>
              </a:rPr>
              <a:t> </a:t>
            </a:r>
            <a:endParaRPr lang="pl-PL" sz="5200">
              <a:solidFill>
                <a:srgbClr val="FFFFFF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E48CAC9-3280-4DF6-8A16-F7EC844917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8708" y="4069780"/>
            <a:ext cx="9781327" cy="20566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2200" b="1" dirty="0">
                <a:solidFill>
                  <a:schemeClr val="accent1">
                    <a:lumMod val="75000"/>
                  </a:schemeClr>
                </a:solidFill>
              </a:rPr>
              <a:t>Informacje są oparte są na źródłach internetowych.</a:t>
            </a:r>
          </a:p>
          <a:p>
            <a:r>
              <a:rPr lang="pl-PL" sz="2200" b="1" dirty="0">
                <a:solidFill>
                  <a:schemeClr val="accent1">
                    <a:lumMod val="75000"/>
                  </a:schemeClr>
                </a:solidFill>
              </a:rPr>
              <a:t>Ilustracje są autorskie.</a:t>
            </a:r>
          </a:p>
          <a:p>
            <a:r>
              <a:rPr lang="pl-PL" sz="2200" b="1" dirty="0">
                <a:solidFill>
                  <a:schemeClr val="accent1">
                    <a:lumMod val="75000"/>
                  </a:schemeClr>
                </a:solidFill>
              </a:rPr>
              <a:t>Twórca: Adam Zieliński</a:t>
            </a:r>
          </a:p>
        </p:txBody>
      </p:sp>
    </p:spTree>
    <p:extLst>
      <p:ext uri="{BB962C8B-B14F-4D97-AF65-F5344CB8AC3E}">
        <p14:creationId xmlns:p14="http://schemas.microsoft.com/office/powerpoint/2010/main" val="45676922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AnalogousFromLightSeedRightStep">
      <a:dk1>
        <a:srgbClr val="000000"/>
      </a:dk1>
      <a:lt1>
        <a:srgbClr val="FFFFFF"/>
      </a:lt1>
      <a:dk2>
        <a:srgbClr val="412425"/>
      </a:dk2>
      <a:lt2>
        <a:srgbClr val="E2E8E8"/>
      </a:lt2>
      <a:accent1>
        <a:srgbClr val="ED6F70"/>
      </a:accent1>
      <a:accent2>
        <a:srgbClr val="E98C4B"/>
      </a:accent2>
      <a:accent3>
        <a:srgbClr val="B7A342"/>
      </a:accent3>
      <a:accent4>
        <a:srgbClr val="92AE3B"/>
      </a:accent4>
      <a:accent5>
        <a:srgbClr val="65B53D"/>
      </a:accent5>
      <a:accent6>
        <a:srgbClr val="30BA3B"/>
      </a:accent6>
      <a:hlink>
        <a:srgbClr val="568D8D"/>
      </a:hlink>
      <a:folHlink>
        <a:srgbClr val="7F7F7F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323</Words>
  <Application>Microsoft Office PowerPoint</Application>
  <PresentationFormat>Panoramiczny</PresentationFormat>
  <Paragraphs>12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Avenir Next LT Pro</vt:lpstr>
      <vt:lpstr>AvenirNext LT Pro Medium</vt:lpstr>
      <vt:lpstr>Calibri Light</vt:lpstr>
      <vt:lpstr>Sabon Next LT</vt:lpstr>
      <vt:lpstr>DappledVTI</vt:lpstr>
      <vt:lpstr>Międzynarodowy Dzień Języka Ojczystego</vt:lpstr>
      <vt:lpstr>Święto upamiętnia wydarzenia w mieście Dhace (obecnie stolica Bangladeszu), gdzie w 1952 roku pięciu studentów uniwersytetu zginęło podczas pokojowej demonstracji, w trakcie której domagali się nadania językowi bengalskiemu statusu jednego z dwóch języków urzędowych w Bengalu Wschodnim, należącym wówczas do Pakistanu.</vt:lpstr>
      <vt:lpstr>Dzień ten ma na celu podkreślenie różnorodności językowej świata, zwrócenie uwagi na języki zagrożone  i ginące.</vt:lpstr>
      <vt:lpstr>Na całym świecie po polsku mówi około… 50 mln ludzi! Oczywiście większość z nich mieszka w Polsce, ale duże polskojęzyczne społeczności znajdziemy również m.in.  w USA, Kanadzie, Wielkiej Brytanii, Izraelu, Argentynie, Brazylii i Białorusi.</vt:lpstr>
      <vt:lpstr>Język polski należy do grupy języków słowiańskich, podobnie jak rosyjski, ukraiński, czeski czy serbski.</vt:lpstr>
      <vt:lpstr>Polski alfabet jak większość alfabetów krajów europejskich powstał na bazie alfabetu łacińskiego i składa się z 32 liter. Dziewięć z nich nie znajdziemy jednak w żadnym innym alfabecie…                                      Są to: ą, ć, ę, ł, ń, ó, ś, ż, ź. </vt:lpstr>
      <vt:lpstr>Pierwsze znane pełne zdanie po polsku pochodzi z Księgi Henrykowskiej z 1270 roku i dotyczy opisu życia  codziennego w ówczesnych czasach. Mąż mówi do żony: „Daj, ać ja pobruszę, a ty poczywaj” </vt:lpstr>
      <vt:lpstr>Polacy uwielbiają zdrabniać słowa: kawusia z mleczkiem, herbatka z cytrynką, 2 kilo ziemniaczków,  milusi         koteczek…</vt:lpstr>
      <vt:lpstr>Dziękuje za wysłuchanie tych ciekawostek i informacji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bcs</dc:creator>
  <cp:lastModifiedBy>Maria Ptaszkiewicz</cp:lastModifiedBy>
  <cp:revision>146</cp:revision>
  <dcterms:created xsi:type="dcterms:W3CDTF">2021-02-15T13:07:12Z</dcterms:created>
  <dcterms:modified xsi:type="dcterms:W3CDTF">2021-02-21T07:44:33Z</dcterms:modified>
</cp:coreProperties>
</file>