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jpeg" ContentType="image/jpeg"/>
  <Override PartName="/ppt/media/image17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8.jpeg" ContentType="image/jpe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8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541400" y="25570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7787880" y="25570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1295280" y="42904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body"/>
          </p:nvPr>
        </p:nvSpPr>
        <p:spPr>
          <a:xfrm>
            <a:off x="4541400" y="42904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body"/>
          </p:nvPr>
        </p:nvSpPr>
        <p:spPr>
          <a:xfrm>
            <a:off x="7787880" y="42904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subTitle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subTitle"/>
          </p:nvPr>
        </p:nvSpPr>
        <p:spPr>
          <a:xfrm>
            <a:off x="1295280" y="982080"/>
            <a:ext cx="9600840" cy="6043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41400" y="25570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7787880" y="25570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1295280" y="42904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7" name="PlaceHolder 6"/>
          <p:cNvSpPr>
            <a:spLocks noGrp="1"/>
          </p:cNvSpPr>
          <p:nvPr>
            <p:ph type="body"/>
          </p:nvPr>
        </p:nvSpPr>
        <p:spPr>
          <a:xfrm>
            <a:off x="4541400" y="42904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8" name="PlaceHolder 7"/>
          <p:cNvSpPr>
            <a:spLocks noGrp="1"/>
          </p:cNvSpPr>
          <p:nvPr>
            <p:ph type="body"/>
          </p:nvPr>
        </p:nvSpPr>
        <p:spPr>
          <a:xfrm>
            <a:off x="7787880" y="42904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1295280" y="982080"/>
            <a:ext cx="9600840" cy="6043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1.xml"/><Relationship Id="rId10" Type="http://schemas.openxmlformats.org/officeDocument/2006/relationships/slideLayout" Target="../slideLayouts/slideLayout2.xml"/><Relationship Id="rId11" Type="http://schemas.openxmlformats.org/officeDocument/2006/relationships/slideLayout" Target="../slideLayouts/slideLayout3.xml"/><Relationship Id="rId12" Type="http://schemas.openxmlformats.org/officeDocument/2006/relationships/slideLayout" Target="../slideLayouts/slideLayout4.xml"/><Relationship Id="rId13" Type="http://schemas.openxmlformats.org/officeDocument/2006/relationships/slideLayout" Target="../slideLayouts/slideLayout5.xml"/><Relationship Id="rId14" Type="http://schemas.openxmlformats.org/officeDocument/2006/relationships/slideLayout" Target="../slideLayouts/slideLayout6.xml"/><Relationship Id="rId15" Type="http://schemas.openxmlformats.org/officeDocument/2006/relationships/slideLayout" Target="../slideLayouts/slideLayout7.xml"/><Relationship Id="rId16" Type="http://schemas.openxmlformats.org/officeDocument/2006/relationships/slideLayout" Target="../slideLayouts/slideLayout8.xml"/><Relationship Id="rId17" Type="http://schemas.openxmlformats.org/officeDocument/2006/relationships/slideLayout" Target="../slideLayouts/slideLayout9.xml"/><Relationship Id="rId18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1.xml"/><Relationship Id="rId20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-15840" y="0"/>
            <a:ext cx="12229560" cy="6855840"/>
            <a:chOff x="-15840" y="0"/>
            <a:chExt cx="12229560" cy="6855840"/>
          </a:xfrm>
        </p:grpSpPr>
        <p:pic>
          <p:nvPicPr>
            <p:cNvPr id="1" name="Picture 7" descr="HD-PanelContent.png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2188520" cy="6855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" name="CustomShape 2"/>
            <p:cNvSpPr/>
            <p:nvPr/>
          </p:nvSpPr>
          <p:spPr>
            <a:xfrm>
              <a:off x="608040" y="609480"/>
              <a:ext cx="10972440" cy="5638320"/>
            </a:xfrm>
            <a:prstGeom prst="rect">
              <a:avLst/>
            </a:prstGeom>
            <a:noFill/>
            <a:ln w="15840">
              <a:miter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3" name="Picture 9" descr="HDRibbonContent-UniformTrim.png"/>
            <p:cNvPicPr/>
            <p:nvPr/>
          </p:nvPicPr>
          <p:blipFill>
            <a:blip r:embed="rId4"/>
            <a:stretch/>
          </p:blipFill>
          <p:spPr>
            <a:xfrm>
              <a:off x="-15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" name="Picture 10" descr="HDRibbonContent-UniformTrim.png"/>
            <p:cNvPicPr/>
            <p:nvPr/>
          </p:nvPicPr>
          <p:blipFill>
            <a:blip r:embed="rId5"/>
            <a:stretch/>
          </p:blipFill>
          <p:spPr>
            <a:xfrm>
              <a:off x="11436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" name="Group 3"/>
          <p:cNvGrpSpPr/>
          <p:nvPr/>
        </p:nvGrpSpPr>
        <p:grpSpPr>
          <a:xfrm>
            <a:off x="-16920" y="0"/>
            <a:ext cx="12230640" cy="6855840"/>
            <a:chOff x="-16920" y="0"/>
            <a:chExt cx="12230640" cy="6855840"/>
          </a:xfrm>
        </p:grpSpPr>
        <p:pic>
          <p:nvPicPr>
            <p:cNvPr id="6" name="Picture 15" descr="HD-PanelTitleR1.png"/>
            <p:cNvPicPr/>
            <p:nvPr/>
          </p:nvPicPr>
          <p:blipFill>
            <a:blip r:embed="rId6"/>
            <a:stretch/>
          </p:blipFill>
          <p:spPr>
            <a:xfrm>
              <a:off x="0" y="0"/>
              <a:ext cx="12188520" cy="6855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CustomShape 4"/>
            <p:cNvSpPr/>
            <p:nvPr/>
          </p:nvSpPr>
          <p:spPr>
            <a:xfrm>
              <a:off x="2328480" y="1540800"/>
              <a:ext cx="7543440" cy="3835080"/>
            </a:xfrm>
            <a:prstGeom prst="rect">
              <a:avLst/>
            </a:prstGeom>
            <a:noFill/>
            <a:ln w="15840">
              <a:miter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8" name="Picture 16" descr="HDRibbonTitle-UniformTrim.png"/>
            <p:cNvPicPr/>
            <p:nvPr/>
          </p:nvPicPr>
          <p:blipFill>
            <a:blip r:embed="rId7"/>
            <a:stretch/>
          </p:blipFill>
          <p:spPr>
            <a:xfrm>
              <a:off x="-16920" y="3147480"/>
              <a:ext cx="2477520" cy="612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19" descr="HDRibbonTitle-UniformTrim.png"/>
            <p:cNvPicPr/>
            <p:nvPr/>
          </p:nvPicPr>
          <p:blipFill>
            <a:blip r:embed="rId8"/>
            <a:stretch/>
          </p:blipFill>
          <p:spPr>
            <a:xfrm>
              <a:off x="9736200" y="3147480"/>
              <a:ext cx="2477520" cy="6123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" name="PlaceHolder 5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pl-PL" sz="5400" spc="-1" strike="noStrike">
                <a:solidFill>
                  <a:srgbClr val="262626"/>
                </a:solidFill>
                <a:latin typeface="Garamond"/>
              </a:rPr>
              <a:t>Kliknij, aby edytować styl</a:t>
            </a:r>
            <a:endParaRPr b="0" lang="en-US" sz="5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" name="PlaceHolder 6"/>
          <p:cNvSpPr>
            <a:spLocks noGrp="1"/>
          </p:cNvSpPr>
          <p:nvPr>
            <p:ph type="dt"/>
          </p:nvPr>
        </p:nvSpPr>
        <p:spPr>
          <a:xfrm>
            <a:off x="7983360" y="5037840"/>
            <a:ext cx="897120" cy="2790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B707ADA-CE4E-4EE6-AC3C-A347B2DF1B69}" type="datetime">
              <a:rPr b="0" lang="pl-PL" sz="1000" spc="-1" strike="noStrike">
                <a:solidFill>
                  <a:srgbClr val="000000"/>
                </a:solidFill>
                <a:latin typeface="Garamond"/>
              </a:rPr>
              <a:t>21-4-26</a:t>
            </a:fld>
            <a:endParaRPr b="0" lang="pl-PL" sz="1000" spc="-1" strike="noStrike">
              <a:latin typeface="Times New Roman"/>
            </a:endParaRPr>
          </a:p>
        </p:txBody>
      </p:sp>
      <p:sp>
        <p:nvSpPr>
          <p:cNvPr id="12" name="PlaceHolder 7"/>
          <p:cNvSpPr>
            <a:spLocks noGrp="1"/>
          </p:cNvSpPr>
          <p:nvPr>
            <p:ph type="ftr"/>
          </p:nvPr>
        </p:nvSpPr>
        <p:spPr>
          <a:xfrm>
            <a:off x="2692440" y="5037840"/>
            <a:ext cx="5214240" cy="27900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13" name="PlaceHolder 8"/>
          <p:cNvSpPr>
            <a:spLocks noGrp="1"/>
          </p:cNvSpPr>
          <p:nvPr>
            <p:ph type="sldNum"/>
          </p:nvPr>
        </p:nvSpPr>
        <p:spPr>
          <a:xfrm>
            <a:off x="8956800" y="5037840"/>
            <a:ext cx="550800" cy="2790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B4599BE-D781-436E-BD94-14ACDCC65749}" type="slidenum">
              <a:rPr b="0" lang="pl-PL" sz="1000" spc="-1" strike="noStrike">
                <a:solidFill>
                  <a:srgbClr val="000000"/>
                </a:solidFill>
                <a:latin typeface="Garamond"/>
              </a:rPr>
              <a:t>&lt;numer&gt;</a:t>
            </a:fld>
            <a:endParaRPr b="0" lang="pl-PL" sz="1000" spc="-1" strike="noStrike">
              <a:latin typeface="Times New Roman"/>
            </a:endParaRPr>
          </a:p>
        </p:txBody>
      </p:sp>
      <p:sp>
        <p:nvSpPr>
          <p:cNvPr id="14" name="Line 9"/>
          <p:cNvSpPr/>
          <p:nvPr/>
        </p:nvSpPr>
        <p:spPr>
          <a:xfrm>
            <a:off x="2692080" y="3521880"/>
            <a:ext cx="6815880" cy="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" name="PlaceHolder 1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Kliknij, aby edytować format tekstu konspektu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262626"/>
                </a:solidFill>
                <a:latin typeface="Garamond"/>
              </a:rPr>
              <a:t>Drugi poziom konspektu</a:t>
            </a:r>
            <a:endParaRPr b="0" lang="en-US" sz="1800" spc="-1" strike="noStrike">
              <a:solidFill>
                <a:srgbClr val="262626"/>
              </a:solidFill>
              <a:latin typeface="Garamond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262626"/>
                </a:solidFill>
                <a:latin typeface="Garamond"/>
              </a:rPr>
              <a:t>Trzeci poziom konspektu</a:t>
            </a:r>
            <a:endParaRPr b="0" lang="en-US" sz="1600" spc="-1" strike="noStrike">
              <a:solidFill>
                <a:srgbClr val="262626"/>
              </a:solidFill>
              <a:latin typeface="Garamond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262626"/>
                </a:solidFill>
                <a:latin typeface="Garamond"/>
              </a:rPr>
              <a:t>Czwarty poziom konspektu</a:t>
            </a:r>
            <a:endParaRPr b="0" lang="en-US" sz="1400" spc="-1" strike="noStrike">
              <a:solidFill>
                <a:srgbClr val="262626"/>
              </a:solidFill>
              <a:latin typeface="Garamond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62626"/>
                </a:solidFill>
                <a:latin typeface="Garamond"/>
              </a:rPr>
              <a:t>Piąty poziom konspektu</a:t>
            </a:r>
            <a:endParaRPr b="0" lang="en-US" sz="2000" spc="-1" strike="noStrike">
              <a:solidFill>
                <a:srgbClr val="262626"/>
              </a:solidFill>
              <a:latin typeface="Garamond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62626"/>
                </a:solidFill>
                <a:latin typeface="Garamond"/>
              </a:rPr>
              <a:t>Szósty poziom konspektu</a:t>
            </a:r>
            <a:endParaRPr b="0" lang="en-US" sz="2000" spc="-1" strike="noStrike">
              <a:solidFill>
                <a:srgbClr val="262626"/>
              </a:solidFill>
              <a:latin typeface="Garamond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62626"/>
                </a:solidFill>
                <a:latin typeface="Garamond"/>
              </a:rPr>
              <a:t>Siódmy poziom konspektu</a:t>
            </a:r>
            <a:endParaRPr b="0" lang="en-US" sz="20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660" r:id="rId20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"/>
          <p:cNvGrpSpPr/>
          <p:nvPr/>
        </p:nvGrpSpPr>
        <p:grpSpPr>
          <a:xfrm>
            <a:off x="-15840" y="0"/>
            <a:ext cx="12229560" cy="6855840"/>
            <a:chOff x="-15840" y="0"/>
            <a:chExt cx="12229560" cy="6855840"/>
          </a:xfrm>
        </p:grpSpPr>
        <p:pic>
          <p:nvPicPr>
            <p:cNvPr id="53" name="Picture 7" descr="HD-PanelContent.png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2188520" cy="6855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54" name="CustomShape 2"/>
            <p:cNvSpPr/>
            <p:nvPr/>
          </p:nvSpPr>
          <p:spPr>
            <a:xfrm>
              <a:off x="608040" y="609480"/>
              <a:ext cx="10972440" cy="5638320"/>
            </a:xfrm>
            <a:prstGeom prst="rect">
              <a:avLst/>
            </a:prstGeom>
            <a:noFill/>
            <a:ln w="15840">
              <a:miter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55" name="Picture 9" descr="HDRibbonContent-UniformTrim.png"/>
            <p:cNvPicPr/>
            <p:nvPr/>
          </p:nvPicPr>
          <p:blipFill>
            <a:blip r:embed="rId4"/>
            <a:stretch/>
          </p:blipFill>
          <p:spPr>
            <a:xfrm>
              <a:off x="-15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10" descr="HDRibbonContent-UniformTrim.png"/>
            <p:cNvPicPr/>
            <p:nvPr/>
          </p:nvPicPr>
          <p:blipFill>
            <a:blip r:embed="rId5"/>
            <a:stretch/>
          </p:blipFill>
          <p:spPr>
            <a:xfrm>
              <a:off x="11436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7" name="Line 3"/>
          <p:cNvSpPr/>
          <p:nvPr/>
        </p:nvSpPr>
        <p:spPr>
          <a:xfrm>
            <a:off x="1396080" y="2421360"/>
            <a:ext cx="9407160" cy="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8" name="PlaceHolder 4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262626"/>
                </a:solidFill>
                <a:latin typeface="Garamond"/>
              </a:rPr>
              <a:t>Kliknij, aby edytować styl</a:t>
            </a:r>
            <a:endParaRPr b="0" lang="en-US" sz="4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>
            <a:noAutofit/>
          </a:bodyPr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pl-PL" sz="2400" spc="-1" strike="noStrike">
                <a:solidFill>
                  <a:srgbClr val="262626"/>
                </a:solidFill>
                <a:latin typeface="Garamond"/>
              </a:rPr>
              <a:t>Edytuj style wzorca tekstu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pl-PL" sz="2000" spc="-1" strike="noStrike">
                <a:solidFill>
                  <a:srgbClr val="262626"/>
                </a:solidFill>
                <a:latin typeface="Garamond"/>
              </a:rPr>
              <a:t>Drugi poziom</a:t>
            </a:r>
            <a:endParaRPr b="0" lang="en-US" sz="2000" spc="-1" strike="noStrike">
              <a:solidFill>
                <a:srgbClr val="262626"/>
              </a:solidFill>
              <a:latin typeface="Garamond"/>
            </a:endParaRPr>
          </a:p>
          <a:p>
            <a:pPr lvl="2" marL="1200240" indent="-2854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pl-PL" sz="1800" spc="-1" strike="noStrike">
                <a:solidFill>
                  <a:srgbClr val="262626"/>
                </a:solidFill>
                <a:latin typeface="Garamond"/>
              </a:rPr>
              <a:t>Trzeci poziom</a:t>
            </a:r>
            <a:endParaRPr b="0" lang="en-US" sz="1800" spc="-1" strike="noStrike">
              <a:solidFill>
                <a:srgbClr val="262626"/>
              </a:solidFill>
              <a:latin typeface="Garamond"/>
            </a:endParaRPr>
          </a:p>
          <a:p>
            <a:pPr lvl="3" marL="1542960" indent="-1710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pl-PL" sz="1600" spc="-1" strike="noStrike">
                <a:solidFill>
                  <a:srgbClr val="262626"/>
                </a:solidFill>
                <a:latin typeface="Garamond"/>
              </a:rPr>
              <a:t>Czwarty poziom</a:t>
            </a:r>
            <a:endParaRPr b="0" lang="en-US" sz="1600" spc="-1" strike="noStrike">
              <a:solidFill>
                <a:srgbClr val="262626"/>
              </a:solidFill>
              <a:latin typeface="Garamond"/>
            </a:endParaRPr>
          </a:p>
          <a:p>
            <a:pPr lvl="4" marL="2000160" indent="-1710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pl-PL" sz="1400" spc="-1" strike="noStrike">
                <a:solidFill>
                  <a:srgbClr val="262626"/>
                </a:solidFill>
                <a:latin typeface="Garamond"/>
              </a:rPr>
              <a:t>Piąty poziom</a:t>
            </a:r>
            <a:endParaRPr b="0" lang="en-US" sz="1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0" name="PlaceHolder 6"/>
          <p:cNvSpPr>
            <a:spLocks noGrp="1"/>
          </p:cNvSpPr>
          <p:nvPr>
            <p:ph type="dt"/>
          </p:nvPr>
        </p:nvSpPr>
        <p:spPr>
          <a:xfrm>
            <a:off x="8677440" y="5969160"/>
            <a:ext cx="1599840" cy="2790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ADADC88-9A96-4D9E-ACBC-92A01DC45CF4}" type="datetime">
              <a:rPr b="0" lang="pl-PL" sz="1000" spc="-1" strike="noStrike">
                <a:solidFill>
                  <a:srgbClr val="000000"/>
                </a:solidFill>
                <a:latin typeface="Garamond"/>
              </a:rPr>
              <a:t>21-4-26</a:t>
            </a:fld>
            <a:endParaRPr b="0" lang="pl-PL" sz="1000" spc="-1" strike="noStrike">
              <a:latin typeface="Times New Roman"/>
            </a:endParaRPr>
          </a:p>
        </p:txBody>
      </p:sp>
      <p:sp>
        <p:nvSpPr>
          <p:cNvPr id="61" name="PlaceHolder 7"/>
          <p:cNvSpPr>
            <a:spLocks noGrp="1"/>
          </p:cNvSpPr>
          <p:nvPr>
            <p:ph type="ftr"/>
          </p:nvPr>
        </p:nvSpPr>
        <p:spPr>
          <a:xfrm>
            <a:off x="1295280" y="5969160"/>
            <a:ext cx="7305480" cy="27900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62" name="PlaceHolder 8"/>
          <p:cNvSpPr>
            <a:spLocks noGrp="1"/>
          </p:cNvSpPr>
          <p:nvPr>
            <p:ph type="sldNum"/>
          </p:nvPr>
        </p:nvSpPr>
        <p:spPr>
          <a:xfrm>
            <a:off x="10353960" y="5969160"/>
            <a:ext cx="542160" cy="2790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CC64A39-DBE0-4B5A-826E-9F84B726B17B}" type="slidenum">
              <a:rPr b="0" lang="pl-PL" sz="1000" spc="-1" strike="noStrike">
                <a:solidFill>
                  <a:srgbClr val="000000"/>
                </a:solidFill>
                <a:latin typeface="Garamond"/>
              </a:rPr>
              <a:t>&lt;numer&gt;</a:t>
            </a:fld>
            <a:endParaRPr b="0" lang="pl-PL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://www.zaluski.pl/pl/warunki-klimatyczne" TargetMode="External"/><Relationship Id="rId2" Type="http://schemas.openxmlformats.org/officeDocument/2006/relationships/image" Target="../media/image12.pn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8" Type="http://schemas.openxmlformats.org/officeDocument/2006/relationships/image" Target="../media/image22.jpeg"/><Relationship Id="rId9" Type="http://schemas.openxmlformats.org/officeDocument/2006/relationships/image" Target="../media/image23.jpeg"/><Relationship Id="rId10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2692440" y="1871280"/>
            <a:ext cx="6815160" cy="15152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pl-PL" sz="5400" spc="-1" strike="noStrike">
                <a:solidFill>
                  <a:srgbClr val="262626"/>
                </a:solidFill>
                <a:latin typeface="Garamond"/>
              </a:rPr>
              <a:t>GMINA ZAŁUSKI       </a:t>
            </a:r>
            <a:endParaRPr b="0" lang="en-US" sz="5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2692440" y="3657600"/>
            <a:ext cx="6815160" cy="132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6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262626"/>
                </a:solidFill>
                <a:latin typeface="Garamond"/>
              </a:rPr>
              <a:t>Warunki klimatyczne </a:t>
            </a:r>
            <a:endParaRPr b="0" lang="en-US" sz="4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10453320" y="8853120"/>
            <a:ext cx="1866600" cy="774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1185480" y="1981800"/>
            <a:ext cx="6316200" cy="34578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63360" anchor="ctr">
            <a:spAutoFit/>
          </a:bodyPr>
          <a:p>
            <a:pPr algn="just">
              <a:lnSpc>
                <a:spcPct val="100000"/>
              </a:lnSpc>
            </a:pPr>
            <a:r>
              <a:rPr b="0" lang="pl-PL" sz="1800" spc="-1" strike="noStrike">
                <a:solidFill>
                  <a:srgbClr val="a8bf4d"/>
                </a:solidFill>
                <a:latin typeface="inherit"/>
                <a:hlinkClick r:id="rId1"/>
              </a:rPr>
              <a:t>  </a:t>
            </a:r>
            <a:r>
              <a:rPr b="0" lang="pl-PL" sz="1400" spc="-1" strike="noStrike">
                <a:solidFill>
                  <a:srgbClr val="435c29"/>
                </a:solidFill>
                <a:latin typeface="inherit"/>
              </a:rPr>
              <a:t> </a:t>
            </a:r>
            <a:endParaRPr b="0" lang="pl-PL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1400" spc="-1" strike="noStrike">
                <a:solidFill>
                  <a:srgbClr val="494949"/>
                </a:solidFill>
                <a:latin typeface="inherit"/>
              </a:rPr>
              <a:t>Według regionalizacji klimatycznej Polski, Załuski i okolice znajdują się w północno-wschodniej części dzielnicy klimatycznej środkowej (VII) i północnej części regionu agroklimatycznego Krainy Wielkich Dolin (C).</a:t>
            </a:r>
            <a:endParaRPr b="0" lang="pl-PL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1400" spc="-1" strike="noStrike">
                <a:solidFill>
                  <a:srgbClr val="494949"/>
                </a:solidFill>
                <a:latin typeface="inherit"/>
              </a:rPr>
              <a:t>Okres wegetacyjny w rejonie Załusk trwa średnio 210-220 dni. Pokrywa śnieżna utrzymuje się średnio 50-60 dni w roku, dni z przymrozkiem jest średnio 100-110 w roku. Średnia roczna suma opadów atmosferycznych utrzymuje się poniżej 500 mm, jest to najmniejszy średni opad roczny w Polsce. Średnia roczna temperatura powietrza wynosi + 7,3oC, najchłodniejszym miesiącem roku jest luty ze średnią temperaturą powietrza -3,7oC, najcieplejszym lipiec ze średnią temperaturą powietrza +17, 8oC.</a:t>
            </a:r>
            <a:endParaRPr b="0" lang="pl-PL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1400" spc="-1" strike="noStrike">
                <a:solidFill>
                  <a:srgbClr val="494949"/>
                </a:solidFill>
                <a:latin typeface="inherit"/>
              </a:rPr>
              <a:t>Dominują wiatry o kierunkach zachodnich (SW i W), według siły wiatr słaby (2-5 m/s).</a:t>
            </a:r>
            <a:endParaRPr b="0" lang="pl-PL" sz="1400" spc="-1" strike="noStrike">
              <a:latin typeface="Arial"/>
            </a:endParaRPr>
          </a:p>
        </p:txBody>
      </p:sp>
      <p:pic>
        <p:nvPicPr>
          <p:cNvPr id="104" name="Picture 2" descr="Drukuj"/>
          <p:cNvPicPr/>
          <p:nvPr/>
        </p:nvPicPr>
        <p:blipFill>
          <a:blip r:embed="rId2"/>
          <a:stretch/>
        </p:blipFill>
        <p:spPr>
          <a:xfrm>
            <a:off x="1507680" y="2705760"/>
            <a:ext cx="228240" cy="228240"/>
          </a:xfrm>
          <a:prstGeom prst="rect">
            <a:avLst/>
          </a:prstGeom>
          <a:ln>
            <a:noFill/>
          </a:ln>
        </p:spPr>
      </p:pic>
      <p:pic>
        <p:nvPicPr>
          <p:cNvPr id="105" name="Picture 6" descr="Gmina w obiektywie (10)"/>
          <p:cNvPicPr/>
          <p:nvPr/>
        </p:nvPicPr>
        <p:blipFill>
          <a:blip r:embed="rId3"/>
          <a:stretch/>
        </p:blipFill>
        <p:spPr>
          <a:xfrm rot="20909400">
            <a:off x="7815240" y="1955880"/>
            <a:ext cx="2767680" cy="2068200"/>
          </a:xfrm>
          <a:prstGeom prst="rect">
            <a:avLst/>
          </a:prstGeom>
          <a:ln>
            <a:noFill/>
          </a:ln>
        </p:spPr>
      </p:pic>
      <p:pic>
        <p:nvPicPr>
          <p:cNvPr id="106" name="Picture 8" descr="Gmina w obiektywie (12)"/>
          <p:cNvPicPr/>
          <p:nvPr/>
        </p:nvPicPr>
        <p:blipFill>
          <a:blip r:embed="rId4"/>
          <a:stretch/>
        </p:blipFill>
        <p:spPr>
          <a:xfrm rot="822000">
            <a:off x="7758720" y="4099680"/>
            <a:ext cx="2920320" cy="218268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  <p:timing>
    <p:tnLst>
      <p:par>
        <p:cTn id="9" dur="indefinite" restart="never" nodeType="tmRoot">
          <p:childTnLst>
            <p:seq>
              <p:cTn id="10" dur="indefinite" nodeType="mainSeq"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20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262626"/>
                </a:solidFill>
                <a:latin typeface="Garamond"/>
              </a:rPr>
              <a:t>Dane statystyczne </a:t>
            </a:r>
            <a:endParaRPr b="0" lang="en-US" sz="4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3807000" y="113760"/>
            <a:ext cx="4577760" cy="22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spAutoFit/>
          </a:bodyPr>
          <a:p>
            <a:pPr>
              <a:lnSpc>
                <a:spcPct val="100000"/>
              </a:lnSpc>
            </a:pPr>
            <a:r>
              <a:rPr b="0" lang="pl-PL" sz="900" spc="-1" strike="noStrike">
                <a:solidFill>
                  <a:srgbClr val="494949"/>
                </a:solidFill>
                <a:latin typeface="Arial"/>
              </a:rPr>
              <a:t>Ludność gminy Załuski na dzień 31.12.2020 r. (pobyt stały) - dane: ewidencja ludności</a:t>
            </a:r>
            <a:endParaRPr b="0" lang="pl-PL" sz="900" spc="-1" strike="noStrike">
              <a:latin typeface="Arial"/>
            </a:endParaRPr>
          </a:p>
        </p:txBody>
      </p:sp>
      <p:graphicFrame>
        <p:nvGraphicFramePr>
          <p:cNvPr id="109" name="Table 3"/>
          <p:cNvGraphicFramePr/>
          <p:nvPr/>
        </p:nvGraphicFramePr>
        <p:xfrm>
          <a:off x="1877400" y="3524760"/>
          <a:ext cx="7422120" cy="0"/>
        </p:xfrm>
        <a:graphic>
          <a:graphicData uri="http://schemas.openxmlformats.org/drawingml/2006/table">
            <a:tbl>
              <a:tblPr/>
              <a:tblGrid>
                <a:gridCol w="2473920"/>
                <a:gridCol w="2473920"/>
                <a:gridCol w="2473920"/>
              </a:tblGrid>
              <a:tr h="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latin typeface="inherit"/>
                        </a:rPr>
                        <a:t>                 </a:t>
                      </a: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latin typeface="inherit"/>
                        </a:rPr>
                        <a:t>Ogółem                 </a:t>
                      </a:r>
                      <a:endParaRPr b="0" lang="pl-PL" sz="18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eeeee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latin typeface="inherit"/>
                        </a:rPr>
                        <a:t>                    </a:t>
                      </a: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latin typeface="inherit"/>
                        </a:rPr>
                        <a:t>Mężczyzn                       </a:t>
                      </a:r>
                      <a:endParaRPr b="0" lang="pl-PL" sz="18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eeeee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latin typeface="inherit"/>
                        </a:rPr>
                        <a:t>              </a:t>
                      </a: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latin typeface="inherit"/>
                        </a:rPr>
                        <a:t>Kobiet                 </a:t>
                      </a:r>
                      <a:endParaRPr b="0" lang="pl-PL" sz="18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eeeeee"/>
                    </a:solidFill>
                  </a:tcPr>
                </a:tc>
              </a:tr>
              <a:tr h="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latin typeface="inherit"/>
                        </a:rPr>
                        <a:t>                  </a:t>
                      </a: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latin typeface="inherit"/>
                        </a:rPr>
                        <a:t>5592</a:t>
                      </a:r>
                      <a:endParaRPr b="0" lang="pl-PL" sz="18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eeeee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latin typeface="inherit"/>
                        </a:rPr>
                        <a:t>                        </a:t>
                      </a: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latin typeface="inherit"/>
                        </a:rPr>
                        <a:t>2761</a:t>
                      </a:r>
                      <a:endParaRPr b="0" lang="pl-PL" sz="18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eeeee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latin typeface="inherit"/>
                        </a:rPr>
                        <a:t>               </a:t>
                      </a: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latin typeface="inherit"/>
                        </a:rPr>
                        <a:t>2831</a:t>
                      </a:r>
                      <a:endParaRPr b="0" lang="pl-PL" sz="1800" spc="-1" strike="noStrike">
                        <a:latin typeface="Arial"/>
                      </a:endParaRPr>
                    </a:p>
                  </a:txBody>
                  <a:tcPr marL="91440" marR="91440"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sp>
        <p:nvSpPr>
          <p:cNvPr id="110" name="CustomShape 4"/>
          <p:cNvSpPr/>
          <p:nvPr/>
        </p:nvSpPr>
        <p:spPr>
          <a:xfrm>
            <a:off x="2064240" y="2788560"/>
            <a:ext cx="9687600" cy="27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494949"/>
                </a:solidFill>
                <a:latin typeface="Arial"/>
              </a:rPr>
              <a:t>Ludność gminy Załuski na dzień 31.12.2020 r. (pobyt stały) - dane: ewidencja ludności</a:t>
            </a:r>
            <a:endParaRPr b="0" lang="pl-PL" sz="1200" spc="-1" strike="noStrike">
              <a:latin typeface="Arial"/>
            </a:endParaRPr>
          </a:p>
        </p:txBody>
      </p:sp>
    </p:spTree>
  </p:cSld>
  <p:transition spd="slow">
    <p:randomBar dir="vert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262626"/>
                </a:solidFill>
                <a:latin typeface="Garamond"/>
              </a:rPr>
              <a:t>HISTORIA </a:t>
            </a:r>
            <a:endParaRPr b="0" lang="en-US" sz="4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2" name="TextShape 2"/>
          <p:cNvSpPr txBox="1"/>
          <p:nvPr/>
        </p:nvSpPr>
        <p:spPr>
          <a:xfrm>
            <a:off x="1295280" y="2557080"/>
            <a:ext cx="9687600" cy="34279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26000"/>
          </a:bodyPr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pl-PL" sz="2400" spc="-1" strike="noStrike">
                <a:solidFill>
                  <a:srgbClr val="262626"/>
                </a:solidFill>
                <a:latin typeface="Garamond"/>
              </a:rPr>
              <a:t>Historia naszej gminy związana jest bezpośrednio z historią Północnego Mazowsza.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pl-PL" sz="2400" spc="-1" strike="noStrike">
                <a:solidFill>
                  <a:srgbClr val="262626"/>
                </a:solidFill>
                <a:latin typeface="Garamond"/>
              </a:rPr>
              <a:t>Pierwsze informacje o najstarszych śladach osadnictwa na terenie obecnej gminy pochodzą z rejonu wsi Kamienica i można je wiązać z neolitem, z kulturą amfor kulistych (ok. 2000 - 1500 lat p.n.e).</a:t>
            </a:r>
            <a:br/>
            <a:r>
              <a:rPr b="0" lang="pl-PL" sz="2400" spc="-1" strike="noStrike">
                <a:solidFill>
                  <a:srgbClr val="262626"/>
                </a:solidFill>
                <a:latin typeface="Garamond"/>
              </a:rPr>
              <a:t>Po pustce osadniczej jaka powstała w wyniku Wędrówki Ludów i po nastaniu w VI w n.e. na Mazowszu Słowian, teren obecnej gminy był na uboczu osadnictwa.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pl-PL" sz="2400" spc="-1" strike="noStrike">
                <a:solidFill>
                  <a:srgbClr val="262626"/>
                </a:solidFill>
                <a:latin typeface="Garamond"/>
              </a:rPr>
              <a:t>Opracowania kościelne przyjmują, że najwcześniejszą parafią na terenie obecnej gminy była Kamienica, której powstanie datuje się na schyłek XII wieku. Prawdopodobnie w tym samym wieku powstała parafia w Kroczewie.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pl-PL" sz="2400" spc="-1" strike="noStrike">
                <a:solidFill>
                  <a:srgbClr val="262626"/>
                </a:solidFill>
                <a:latin typeface="Garamond"/>
              </a:rPr>
              <a:t>Z analiz wynika, że wczesnośredniowieczne osadnictwo skupiało się w południowo-zachodniej części obecnej gminy. Rozwój Mazowsza był zakłócany przez wyprawy wojenne Prusów i Litwinów ciągnące się aż do połowy XIV w. W tym czasie istniały już Gostolin, Słotwin, Stróżewo, Złotopolice oraz Szczytno i Wrońska oraz erygowano parafię we Wrońskach, sięgającą aż do Stróżewa.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pl-PL" sz="2400" spc="-1" strike="noStrike">
                <a:solidFill>
                  <a:srgbClr val="262626"/>
                </a:solidFill>
                <a:latin typeface="Garamond"/>
              </a:rPr>
              <a:t>Dzięki działalności księcia Janusza I od 1374 roku powstał szereg nowych miejscowości, które obecnie stanowią wraz z tymi starymi, podstawową sieć osadniczą. Powstanie większości starszych miejscowości obecnej gminy Załuski datowane jest na przełom XV i XVI wieku.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262626"/>
                </a:solidFill>
                <a:latin typeface="Garamond"/>
              </a:rPr>
              <a:t>Ciąg dalszy</a:t>
            </a:r>
            <a:endParaRPr b="0" lang="en-US" sz="4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1295280" y="2557080"/>
            <a:ext cx="9600840" cy="35319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42000"/>
          </a:bodyPr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pl-PL" sz="2400" spc="-1" strike="noStrike">
                <a:solidFill>
                  <a:srgbClr val="262626"/>
                </a:solidFill>
                <a:latin typeface="Garamond"/>
              </a:rPr>
              <a:t>XV i XVI wiek były pomyślne gospodarczo - eksport zbóż do Gdańska za pośrednictwem przystani na Wiśle w Zakroczmiu. Jednak z początkiem wieku XVII rozpoczął się regres, który apogeum osiągnął po Potopie Szwedzkim, w konsekwencji tego na Mazowszu nastąpił proces wyludniania sięgający 40%, zaś straty materialne 70%. Wielkie połacie zarastały lasami, dawny potencjał ludnościowy osiągnięto dopiero u schyłku XVII wieku. Dalsze lata nie przynosiły poprawy: walki toczone na początku XVIII wieku, epidemia w 1709 roku, likwidacja we Wrońskach w wyniku pożaru kościoła ok. 1880 r., wyniszczający okres napoleoński, powracające epidemie cholery w 1831 r., 1854 r., 1855 r.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pl-PL" sz="2400" spc="-1" strike="noStrike">
                <a:solidFill>
                  <a:srgbClr val="262626"/>
                </a:solidFill>
                <a:latin typeface="Garamond"/>
              </a:rPr>
              <a:t>Okres po powstaniu styczniowym w 1863 r. przyniósł obok licznych kar i grzywien, uwłaszczenie chłopów. Konsekwencją tego była rozbudowa miejscowości i powstanie nowych. Powstawały one na terenie dotychczasowych lasów lub na powstałych po wycięciu i sprzedaży drewna, nieużytkach.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pl-PL" sz="2400" spc="-1" strike="noStrike">
                <a:solidFill>
                  <a:srgbClr val="262626"/>
                </a:solidFill>
                <a:latin typeface="Garamond"/>
              </a:rPr>
              <a:t>Odbiorcą drewna po 1854 roku była Twierdza Modlińska, która przeznaczyła je do budowy gigantycznych koszarów.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262626"/>
                </a:solidFill>
                <a:latin typeface="Garamond"/>
              </a:rPr>
              <a:t>Ciąg dalszy</a:t>
            </a:r>
            <a:endParaRPr b="0" lang="en-US" sz="4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30000"/>
          </a:bodyPr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pl-PL" sz="2400" spc="-1" strike="noStrike">
                <a:solidFill>
                  <a:srgbClr val="262626"/>
                </a:solidFill>
                <a:latin typeface="Garamond"/>
              </a:rPr>
              <a:t>Odbiorcą drewna po 1854 roku była Twierdza Modlińska, która przeznaczyła je do budowy gigantycznych koszarów.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pl-PL" sz="2400" spc="-1" strike="noStrike">
                <a:solidFill>
                  <a:srgbClr val="262626"/>
                </a:solidFill>
                <a:latin typeface="Garamond"/>
              </a:rPr>
              <a:t>Bliskość twierdzy ujawniła się podczas działań wojennych,</a:t>
            </a:r>
            <a:br/>
            <a:r>
              <a:rPr b="0" lang="pl-PL" sz="2400" spc="-1" strike="noStrike">
                <a:solidFill>
                  <a:srgbClr val="262626"/>
                </a:solidFill>
                <a:latin typeface="Garamond"/>
              </a:rPr>
              <a:t>co było złą stroną. W wyniku tego zniszczono prawie całkowicie 13 wsi, zaś 7 kolejnych w połowie.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pl-PL" sz="2400" spc="-1" strike="noStrike">
                <a:solidFill>
                  <a:srgbClr val="262626"/>
                </a:solidFill>
                <a:latin typeface="Garamond"/>
              </a:rPr>
              <a:t>Po okresie Wielkiej Wojny usuwanie zanieczyszczeń zostało zakłócone przez wojnę z bolszewikami. Usuwanie ruin i odtwarzanie gospodarki spadło wyłącznie na barki społeczności lokalnej. W tym okresie nastąpił istotny proces parcelacji majątków i nabywanie gruntów przez ludność bezrolną - znikały folwarki oraz powstawała obok dotychczas zwartej, zabudowa kolonijna wsi.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pl-PL" sz="2400" spc="-1" strike="noStrike">
                <a:solidFill>
                  <a:srgbClr val="262626"/>
                </a:solidFill>
                <a:latin typeface="Garamond"/>
              </a:rPr>
              <a:t>Okres rozwoju w latach 30 przerwała kolejna wojna.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pl-PL" sz="2400" spc="-1" strike="noStrike">
                <a:solidFill>
                  <a:srgbClr val="262626"/>
                </a:solidFill>
                <a:latin typeface="Garamond"/>
              </a:rPr>
              <a:t>Zniszczenia okresu wojennego i powojennego przyniosły następne straty i zmiany, przy czym najbardziej znaczące z punktu widzenia przestrzennego były zniszczenie dworskiej struktury gospodarczej, zabudowy i wyposażenia dworów, upaństwowienie przemysłu i niszczenie mniejszych obiektów produkcyjnych oraz obciążenie wsi przymusowymi kontyngentami.</a:t>
            </a:r>
            <a:br/>
            <a:r>
              <a:rPr b="0" lang="pl-PL" sz="2400" spc="-1" strike="noStrike">
                <a:solidFill>
                  <a:srgbClr val="262626"/>
                </a:solidFill>
                <a:latin typeface="Garamond"/>
              </a:rPr>
              <a:t>Opracowała: Beata Pierścińska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125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 descr="Gmina w obiektywie (24)"/>
          <p:cNvPicPr/>
          <p:nvPr/>
        </p:nvPicPr>
        <p:blipFill>
          <a:blip r:embed="rId1"/>
          <a:stretch/>
        </p:blipFill>
        <p:spPr>
          <a:xfrm rot="1146000">
            <a:off x="1381680" y="1608480"/>
            <a:ext cx="2189520" cy="2915640"/>
          </a:xfrm>
          <a:prstGeom prst="rect">
            <a:avLst/>
          </a:prstGeom>
          <a:ln>
            <a:noFill/>
          </a:ln>
        </p:spPr>
      </p:pic>
      <p:pic>
        <p:nvPicPr>
          <p:cNvPr id="118" name="Picture 6" descr="Gmina w obiektywie (23)"/>
          <p:cNvPicPr/>
          <p:nvPr/>
        </p:nvPicPr>
        <p:blipFill>
          <a:blip r:embed="rId2"/>
          <a:stretch/>
        </p:blipFill>
        <p:spPr>
          <a:xfrm rot="20415000">
            <a:off x="1756800" y="3751200"/>
            <a:ext cx="1809360" cy="2400120"/>
          </a:xfrm>
          <a:prstGeom prst="rect">
            <a:avLst/>
          </a:prstGeom>
          <a:ln>
            <a:noFill/>
          </a:ln>
        </p:spPr>
      </p:pic>
      <p:pic>
        <p:nvPicPr>
          <p:cNvPr id="119" name="Picture 8" descr="Gmina w obiektywie (6)"/>
          <p:cNvPicPr/>
          <p:nvPr/>
        </p:nvPicPr>
        <p:blipFill>
          <a:blip r:embed="rId3"/>
          <a:stretch/>
        </p:blipFill>
        <p:spPr>
          <a:xfrm>
            <a:off x="3065400" y="1712160"/>
            <a:ext cx="2622600" cy="1959840"/>
          </a:xfrm>
          <a:prstGeom prst="rect">
            <a:avLst/>
          </a:prstGeom>
          <a:ln>
            <a:noFill/>
          </a:ln>
        </p:spPr>
      </p:pic>
      <p:pic>
        <p:nvPicPr>
          <p:cNvPr id="120" name="Picture 10" descr="Gmina w obiektywie (10)"/>
          <p:cNvPicPr/>
          <p:nvPr/>
        </p:nvPicPr>
        <p:blipFill>
          <a:blip r:embed="rId4"/>
          <a:stretch/>
        </p:blipFill>
        <p:spPr>
          <a:xfrm rot="20673600">
            <a:off x="5515920" y="1038240"/>
            <a:ext cx="2622600" cy="1959840"/>
          </a:xfrm>
          <a:prstGeom prst="rect">
            <a:avLst/>
          </a:prstGeom>
          <a:ln>
            <a:noFill/>
          </a:ln>
        </p:spPr>
      </p:pic>
      <p:pic>
        <p:nvPicPr>
          <p:cNvPr id="121" name="Picture 12" descr="Gmina w obiektywie (13)"/>
          <p:cNvPicPr/>
          <p:nvPr/>
        </p:nvPicPr>
        <p:blipFill>
          <a:blip r:embed="rId5"/>
          <a:stretch/>
        </p:blipFill>
        <p:spPr>
          <a:xfrm rot="20139000">
            <a:off x="3402360" y="3869640"/>
            <a:ext cx="2730240" cy="2040480"/>
          </a:xfrm>
          <a:prstGeom prst="rect">
            <a:avLst/>
          </a:prstGeom>
          <a:ln>
            <a:noFill/>
          </a:ln>
        </p:spPr>
      </p:pic>
      <p:pic>
        <p:nvPicPr>
          <p:cNvPr id="122" name="Picture 14" descr="Gmina w obiektywie (19)"/>
          <p:cNvPicPr/>
          <p:nvPr/>
        </p:nvPicPr>
        <p:blipFill>
          <a:blip r:embed="rId6"/>
          <a:stretch/>
        </p:blipFill>
        <p:spPr>
          <a:xfrm rot="1450200">
            <a:off x="6717960" y="2772720"/>
            <a:ext cx="2622600" cy="1959840"/>
          </a:xfrm>
          <a:prstGeom prst="rect">
            <a:avLst/>
          </a:prstGeom>
          <a:ln>
            <a:noFill/>
          </a:ln>
        </p:spPr>
      </p:pic>
      <p:pic>
        <p:nvPicPr>
          <p:cNvPr id="123" name="Picture 16" descr="Gmina w obiektywie (27)"/>
          <p:cNvPicPr/>
          <p:nvPr/>
        </p:nvPicPr>
        <p:blipFill>
          <a:blip r:embed="rId7"/>
          <a:stretch/>
        </p:blipFill>
        <p:spPr>
          <a:xfrm>
            <a:off x="9000000" y="775800"/>
            <a:ext cx="2430360" cy="1816200"/>
          </a:xfrm>
          <a:prstGeom prst="rect">
            <a:avLst/>
          </a:prstGeom>
          <a:ln>
            <a:noFill/>
          </a:ln>
        </p:spPr>
      </p:pic>
      <p:pic>
        <p:nvPicPr>
          <p:cNvPr id="124" name="Picture 18" descr="Gmina w obiektywie (25)"/>
          <p:cNvPicPr/>
          <p:nvPr/>
        </p:nvPicPr>
        <p:blipFill>
          <a:blip r:embed="rId8"/>
          <a:stretch/>
        </p:blipFill>
        <p:spPr>
          <a:xfrm rot="1818600">
            <a:off x="5554800" y="4311720"/>
            <a:ext cx="2430360" cy="1816200"/>
          </a:xfrm>
          <a:prstGeom prst="rect">
            <a:avLst/>
          </a:prstGeom>
          <a:ln>
            <a:noFill/>
          </a:ln>
        </p:spPr>
      </p:pic>
      <p:pic>
        <p:nvPicPr>
          <p:cNvPr id="125" name="Picture 24" descr="Gmina w obiektywie (22)"/>
          <p:cNvPicPr/>
          <p:nvPr/>
        </p:nvPicPr>
        <p:blipFill>
          <a:blip r:embed="rId9"/>
          <a:stretch/>
        </p:blipFill>
        <p:spPr>
          <a:xfrm rot="19983600">
            <a:off x="8440200" y="3650040"/>
            <a:ext cx="2646000" cy="1977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125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5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5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6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2640</TotalTime>
  <Application>LibreOffice/6.4.0.3$Windows_X86_64 LibreOffice_project/b0a288ab3d2d4774cb44b62f04d5d28733ac6df8</Application>
  <Words>891</Words>
  <Paragraphs>33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2021-04-19T10:55:29Z</dcterms:created>
  <dc:creator>Karolina Beczek</dc:creator>
  <dc:description/>
  <dc:language>pl-PL</dc:language>
  <cp:lastModifiedBy/>
  <dcterms:modified xsi:type="dcterms:W3CDTF">2021-04-26T10:31:48Z</dcterms:modified>
  <cp:revision>5</cp:revision>
  <dc:subject/>
  <dc:title>GMINA ZAŁUSKI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Panoramiczny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